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7918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349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823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043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58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9793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06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630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440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685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412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E3A45-C04C-4E1F-9F4B-820DCAEA9993}" type="datetimeFigureOut">
              <a:rPr lang="en-AU" smtClean="0"/>
              <a:t>15/03/2014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622C7-3E02-4477-BBEA-9FBDD9BFB04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825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neysavingaussie.com/" TargetMode="External"/><Relationship Id="rId3" Type="http://schemas.openxmlformats.org/officeDocument/2006/relationships/hyperlink" Target="http://www.whistleout.com.au/MobilePhones" TargetMode="External"/><Relationship Id="rId7" Type="http://schemas.openxmlformats.org/officeDocument/2006/relationships/hyperlink" Target="http://www.plancrunch.com.au/" TargetMode="External"/><Relationship Id="rId2" Type="http://schemas.openxmlformats.org/officeDocument/2006/relationships/hyperlink" Target="http://www.youcompare.com.a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ms.iselect.com.au/broadband" TargetMode="External"/><Relationship Id="rId5" Type="http://schemas.openxmlformats.org/officeDocument/2006/relationships/hyperlink" Target="http://www.phonechoice.com.au/" TargetMode="External"/><Relationship Id="rId4" Type="http://schemas.openxmlformats.org/officeDocument/2006/relationships/hyperlink" Target="http://www.ozcompare.com.au/phonesandpla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5400" b="1" dirty="0" smtClean="0"/>
              <a:t>Phone &amp; </a:t>
            </a:r>
            <a:r>
              <a:rPr lang="en-AU" sz="5400" b="1" dirty="0" smtClean="0"/>
              <a:t>Internet </a:t>
            </a:r>
            <a:r>
              <a:rPr lang="en-AU" sz="5400" b="1" dirty="0" smtClean="0"/>
              <a:t>Plans</a:t>
            </a:r>
            <a:endParaRPr lang="en-AU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Woodrising Neighbourhood Centre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06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Suppliers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Physical Providers</a:t>
            </a:r>
          </a:p>
          <a:p>
            <a:pPr lvl="1"/>
            <a:r>
              <a:rPr lang="en-AU" dirty="0" smtClean="0"/>
              <a:t>Telstra (exchanges plus ‘the last mile’)</a:t>
            </a:r>
          </a:p>
          <a:p>
            <a:pPr lvl="1"/>
            <a:r>
              <a:rPr lang="en-AU" dirty="0" smtClean="0"/>
              <a:t>Optus</a:t>
            </a:r>
          </a:p>
          <a:p>
            <a:pPr lvl="1"/>
            <a:r>
              <a:rPr lang="en-AU" dirty="0" err="1" smtClean="0"/>
              <a:t>Vodaphone</a:t>
            </a:r>
            <a:endParaRPr lang="en-AU" dirty="0" smtClean="0"/>
          </a:p>
          <a:p>
            <a:r>
              <a:rPr lang="en-AU" dirty="0" err="1" smtClean="0"/>
              <a:t>Onsellers</a:t>
            </a:r>
            <a:endParaRPr lang="en-AU" dirty="0" smtClean="0"/>
          </a:p>
          <a:p>
            <a:pPr lvl="1"/>
            <a:r>
              <a:rPr lang="en-AU" dirty="0" smtClean="0"/>
              <a:t>Everyone else, AAPT, Dodo, Virgin, </a:t>
            </a:r>
            <a:r>
              <a:rPr lang="en-AU" dirty="0" err="1" smtClean="0"/>
              <a:t>Amaysim</a:t>
            </a:r>
            <a:r>
              <a:rPr lang="en-AU" dirty="0" smtClean="0"/>
              <a:t>, Dodo, </a:t>
            </a:r>
            <a:r>
              <a:rPr lang="en-AU" dirty="0" err="1" smtClean="0"/>
              <a:t>iiNet</a:t>
            </a:r>
            <a:r>
              <a:rPr lang="en-AU" dirty="0" smtClean="0"/>
              <a:t>, Aldi, TPG, Southern Phone </a:t>
            </a:r>
            <a:r>
              <a:rPr lang="en-AU" dirty="0" err="1" smtClean="0"/>
              <a:t>etc</a:t>
            </a:r>
            <a:r>
              <a:rPr lang="en-AU" dirty="0" smtClean="0"/>
              <a:t> </a:t>
            </a:r>
            <a:r>
              <a:rPr lang="en-AU" dirty="0" err="1" smtClean="0"/>
              <a:t>etc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400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Phone Connections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348880"/>
            <a:ext cx="7427168" cy="3777283"/>
          </a:xfrm>
        </p:spPr>
        <p:txBody>
          <a:bodyPr/>
          <a:lstStyle/>
          <a:p>
            <a:r>
              <a:rPr lang="en-AU" dirty="0" smtClean="0"/>
              <a:t>POTS (Plain Old Telephone System)</a:t>
            </a:r>
          </a:p>
          <a:p>
            <a:r>
              <a:rPr lang="en-AU" dirty="0" smtClean="0"/>
              <a:t>Mobile Phones</a:t>
            </a:r>
          </a:p>
          <a:p>
            <a:r>
              <a:rPr lang="en-AU" dirty="0" smtClean="0"/>
              <a:t>Satellite Phones</a:t>
            </a:r>
          </a:p>
          <a:p>
            <a:r>
              <a:rPr lang="en-AU" dirty="0" smtClean="0"/>
              <a:t>VOIP (Voice Over Internet Protocol)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147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VOIP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r>
              <a:rPr lang="en-AU" b="1" dirty="0" smtClean="0"/>
              <a:t>V</a:t>
            </a:r>
            <a:r>
              <a:rPr lang="en-AU" dirty="0" smtClean="0"/>
              <a:t>oice </a:t>
            </a:r>
            <a:r>
              <a:rPr lang="en-AU" b="1" dirty="0" smtClean="0"/>
              <a:t>O</a:t>
            </a:r>
            <a:r>
              <a:rPr lang="en-AU" dirty="0" smtClean="0"/>
              <a:t>ver </a:t>
            </a:r>
            <a:r>
              <a:rPr lang="en-AU" b="1" dirty="0" smtClean="0"/>
              <a:t>I</a:t>
            </a:r>
            <a:r>
              <a:rPr lang="en-AU" dirty="0" smtClean="0"/>
              <a:t>nternet </a:t>
            </a:r>
            <a:r>
              <a:rPr lang="en-AU" b="1" dirty="0" smtClean="0"/>
              <a:t>P</a:t>
            </a:r>
            <a:r>
              <a:rPr lang="en-AU" dirty="0" smtClean="0"/>
              <a:t>rotocol</a:t>
            </a:r>
          </a:p>
          <a:p>
            <a:r>
              <a:rPr lang="en-AU" dirty="0" smtClean="0"/>
              <a:t>Hardware phones:</a:t>
            </a:r>
          </a:p>
          <a:p>
            <a:pPr lvl="1"/>
            <a:r>
              <a:rPr lang="en-AU" dirty="0" smtClean="0"/>
              <a:t>only require internet connection</a:t>
            </a:r>
          </a:p>
          <a:p>
            <a:pPr lvl="1"/>
            <a:r>
              <a:rPr lang="en-AU" dirty="0" smtClean="0"/>
              <a:t>Are more expensive ($70 +)</a:t>
            </a:r>
          </a:p>
          <a:p>
            <a:r>
              <a:rPr lang="en-AU" dirty="0" smtClean="0"/>
              <a:t>Software phones </a:t>
            </a:r>
          </a:p>
          <a:p>
            <a:pPr lvl="1"/>
            <a:r>
              <a:rPr lang="en-AU" dirty="0" smtClean="0"/>
              <a:t>need computer running</a:t>
            </a:r>
          </a:p>
          <a:p>
            <a:pPr lvl="1"/>
            <a:r>
              <a:rPr lang="en-AU" dirty="0" smtClean="0"/>
              <a:t>Are cheap (free - $20)</a:t>
            </a:r>
          </a:p>
          <a:p>
            <a:r>
              <a:rPr lang="en-AU" dirty="0" smtClean="0"/>
              <a:t>Skype, </a:t>
            </a:r>
            <a:r>
              <a:rPr lang="en-AU" dirty="0" err="1" smtClean="0"/>
              <a:t>Facetime</a:t>
            </a:r>
            <a:r>
              <a:rPr lang="en-AU" dirty="0" smtClean="0"/>
              <a:t> use VOIP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182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Internet Connections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r>
              <a:rPr lang="en-AU" dirty="0" smtClean="0"/>
              <a:t>ADSL, ADSL 2, ADSL 2+</a:t>
            </a:r>
          </a:p>
          <a:p>
            <a:r>
              <a:rPr lang="en-AU" dirty="0" smtClean="0"/>
              <a:t>Wireless – 3G, 4G</a:t>
            </a:r>
          </a:p>
          <a:p>
            <a:r>
              <a:rPr lang="en-AU" dirty="0" smtClean="0"/>
              <a:t>Dial Up (old, slow) - rural</a:t>
            </a:r>
          </a:p>
          <a:p>
            <a:r>
              <a:rPr lang="en-AU" dirty="0" smtClean="0"/>
              <a:t>Naked DSL – no line rental, restricted areas</a:t>
            </a:r>
          </a:p>
          <a:p>
            <a:r>
              <a:rPr lang="en-AU" dirty="0" smtClean="0"/>
              <a:t>Satellite – expensive, restricted, delay</a:t>
            </a:r>
          </a:p>
          <a:p>
            <a:r>
              <a:rPr lang="en-AU" dirty="0" smtClean="0"/>
              <a:t>Coaxial cable – restricted areas</a:t>
            </a:r>
          </a:p>
          <a:p>
            <a:r>
              <a:rPr lang="en-AU" dirty="0" smtClean="0"/>
              <a:t>NBN Fibre – we dream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0166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ADSL / Wireless Pluses &amp; Minuses</a:t>
            </a:r>
            <a:endParaRPr lang="en-AU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93704"/>
              </p:ext>
            </p:extLst>
          </p:nvPr>
        </p:nvGraphicFramePr>
        <p:xfrm>
          <a:off x="395536" y="1052736"/>
          <a:ext cx="8136904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331924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002060"/>
                          </a:solidFill>
                        </a:rPr>
                        <a:t>ADSL Pluses</a:t>
                      </a:r>
                      <a:endParaRPr lang="en-A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C00000"/>
                          </a:solidFill>
                        </a:rPr>
                        <a:t>ADSL Minuses</a:t>
                      </a:r>
                      <a:endParaRPr lang="en-A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452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dirty="0" smtClean="0">
                          <a:solidFill>
                            <a:srgbClr val="002060"/>
                          </a:solidFill>
                        </a:rPr>
                        <a:t>Usually cheapest</a:t>
                      </a: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 $/GB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Usually fastest speed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Lower cost if bundled with phone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Multiple devices can connect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Modem/router = network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AU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n-A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dirty="0" smtClean="0">
                          <a:solidFill>
                            <a:srgbClr val="C00000"/>
                          </a:solidFill>
                        </a:rPr>
                        <a:t>Needs a phone line in good condition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dirty="0" smtClean="0">
                          <a:solidFill>
                            <a:srgbClr val="C00000"/>
                          </a:solidFill>
                        </a:rPr>
                        <a:t>Line</a:t>
                      </a: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 rental cost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Contract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Speed depends on location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Upfront connection cost (~$90)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May need to buy a modem/router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Restricted to house and yard</a:t>
                      </a:r>
                      <a:endParaRPr lang="en-A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714314"/>
              </p:ext>
            </p:extLst>
          </p:nvPr>
        </p:nvGraphicFramePr>
        <p:xfrm>
          <a:off x="395536" y="3789040"/>
          <a:ext cx="813690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002060"/>
                          </a:solidFill>
                        </a:rPr>
                        <a:t>Wireless Pluses</a:t>
                      </a:r>
                      <a:endParaRPr lang="en-A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C00000"/>
                          </a:solidFill>
                        </a:rPr>
                        <a:t>Wireless Minuses</a:t>
                      </a:r>
                      <a:endParaRPr lang="en-A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5427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dirty="0" smtClean="0">
                          <a:solidFill>
                            <a:srgbClr val="002060"/>
                          </a:solidFill>
                        </a:rPr>
                        <a:t>Mobility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Low </a:t>
                      </a: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upfront cost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Can get pre or post </a:t>
                      </a: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paid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Pre-paid = no contract</a:t>
                      </a:r>
                      <a:endParaRPr lang="en-AU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Multiple devices </a:t>
                      </a:r>
                      <a:r>
                        <a:rPr lang="en-AU" baseline="0" dirty="0" smtClean="0">
                          <a:solidFill>
                            <a:srgbClr val="002060"/>
                          </a:solidFill>
                        </a:rPr>
                        <a:t>‘can’ connect</a:t>
                      </a:r>
                      <a:endParaRPr lang="en-AU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AU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n-A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dirty="0" smtClean="0">
                          <a:solidFill>
                            <a:srgbClr val="C00000"/>
                          </a:solidFill>
                        </a:rPr>
                        <a:t>Dearer $/GB, particularly cheap plans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Contract if post paid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Speed depends on distance to cell tower, traffic on that cell, weather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Can get ‘bill shock’ if quota exceeded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May need to buy a </a:t>
                      </a: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modem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baseline="0" dirty="0" smtClean="0">
                          <a:solidFill>
                            <a:srgbClr val="C00000"/>
                          </a:solidFill>
                        </a:rPr>
                        <a:t>Pre-paid: Use, top up or loose</a:t>
                      </a:r>
                      <a:endParaRPr lang="en-AU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63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Some ‘Comparison’ Sites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AU" dirty="0" smtClean="0">
                <a:hlinkClick r:id="rId2"/>
              </a:rPr>
              <a:t>www.youcompare.com.au</a:t>
            </a:r>
            <a:endParaRPr lang="en-AU" dirty="0" smtClean="0"/>
          </a:p>
          <a:p>
            <a:r>
              <a:rPr lang="en-AU" dirty="0" smtClean="0">
                <a:hlinkClick r:id="rId3"/>
              </a:rPr>
              <a:t>www.whistleout.com.au/MobilePhones</a:t>
            </a:r>
            <a:endParaRPr lang="en-AU" dirty="0" smtClean="0"/>
          </a:p>
          <a:p>
            <a:r>
              <a:rPr lang="en-AU" dirty="0" smtClean="0">
                <a:hlinkClick r:id="rId4"/>
              </a:rPr>
              <a:t>www.ozcompare.com.au/phonesandplans</a:t>
            </a:r>
            <a:endParaRPr lang="en-AU" dirty="0" smtClean="0"/>
          </a:p>
          <a:p>
            <a:r>
              <a:rPr lang="en-AU" dirty="0" smtClean="0">
                <a:hlinkClick r:id="rId5"/>
              </a:rPr>
              <a:t>www.phonechoice.com.au</a:t>
            </a:r>
            <a:endParaRPr lang="en-AU" dirty="0" smtClean="0"/>
          </a:p>
          <a:p>
            <a:r>
              <a:rPr lang="en-AU" dirty="0" smtClean="0">
                <a:hlinkClick r:id="rId6"/>
              </a:rPr>
              <a:t>www.comms.iselect.com.au/broadband</a:t>
            </a:r>
            <a:endParaRPr lang="en-AU" dirty="0"/>
          </a:p>
          <a:p>
            <a:r>
              <a:rPr lang="en-AU" dirty="0" smtClean="0">
                <a:hlinkClick r:id="rId7"/>
              </a:rPr>
              <a:t>www.plancrunch.com.au</a:t>
            </a:r>
            <a:endParaRPr lang="en-AU" dirty="0"/>
          </a:p>
          <a:p>
            <a:r>
              <a:rPr lang="en-AU" dirty="0" smtClean="0">
                <a:hlinkClick r:id="rId8"/>
              </a:rPr>
              <a:t>www.moneysavingaussie.com</a:t>
            </a:r>
            <a:endParaRPr lang="en-AU" dirty="0"/>
          </a:p>
          <a:p>
            <a:r>
              <a:rPr lang="en-AU" dirty="0" smtClean="0"/>
              <a:t>bc.whirlpool.net.au/</a:t>
            </a:r>
            <a:r>
              <a:rPr lang="en-AU" dirty="0" err="1" smtClean="0"/>
              <a:t>bc</a:t>
            </a:r>
            <a:r>
              <a:rPr lang="en-AU" dirty="0" smtClean="0"/>
              <a:t>/?action=search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0596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6675</TotalTime>
  <Words>300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Phone &amp; Internet Plans</vt:lpstr>
      <vt:lpstr>Suppliers</vt:lpstr>
      <vt:lpstr>Phone Connections</vt:lpstr>
      <vt:lpstr>VOIP</vt:lpstr>
      <vt:lpstr>Internet Connections</vt:lpstr>
      <vt:lpstr>ADSL / Wireless Pluses &amp; Minuses</vt:lpstr>
      <vt:lpstr>Some ‘Comparison’ Sites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Phone &amp; ADSL Plans</dc:title>
  <dc:creator>Keith</dc:creator>
  <cp:lastModifiedBy>Keith</cp:lastModifiedBy>
  <cp:revision>26</cp:revision>
  <dcterms:created xsi:type="dcterms:W3CDTF">2014-03-08T04:19:17Z</dcterms:created>
  <dcterms:modified xsi:type="dcterms:W3CDTF">2014-03-15T11:04:41Z</dcterms:modified>
</cp:coreProperties>
</file>